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1E98E6-81F7-4564-827F-DEDD0E8A9F8E}" type="datetimeFigureOut">
              <a:rPr lang="ru-RU" smtClean="0"/>
              <a:t>21.07.2021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C2DEDF-F4C9-46E6-AF19-F2AD1ABE4A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4939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598E29-842C-4431-9941-4FCBAEA18B17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22565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1BE3-D3F4-4E6E-ABFD-6FA8A70F0ACE}" type="datetimeFigureOut">
              <a:rPr lang="ru-RU" smtClean="0"/>
              <a:t>21.07.2021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916F4-7DA2-4CF9-81B8-912CDAFF3C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0680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1BE3-D3F4-4E6E-ABFD-6FA8A70F0ACE}" type="datetimeFigureOut">
              <a:rPr lang="ru-RU" smtClean="0"/>
              <a:t>21.07.2021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916F4-7DA2-4CF9-81B8-912CDAFF3C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1073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1BE3-D3F4-4E6E-ABFD-6FA8A70F0ACE}" type="datetimeFigureOut">
              <a:rPr lang="ru-RU" smtClean="0"/>
              <a:t>21.07.2021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916F4-7DA2-4CF9-81B8-912CDAFF3C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9071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1BE3-D3F4-4E6E-ABFD-6FA8A70F0ACE}" type="datetimeFigureOut">
              <a:rPr lang="ru-RU" smtClean="0"/>
              <a:t>21.07.2021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916F4-7DA2-4CF9-81B8-912CDAFF3C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7267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1BE3-D3F4-4E6E-ABFD-6FA8A70F0ACE}" type="datetimeFigureOut">
              <a:rPr lang="ru-RU" smtClean="0"/>
              <a:t>21.07.2021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916F4-7DA2-4CF9-81B8-912CDAFF3C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7233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1BE3-D3F4-4E6E-ABFD-6FA8A70F0ACE}" type="datetimeFigureOut">
              <a:rPr lang="ru-RU" smtClean="0"/>
              <a:t>21.07.2021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916F4-7DA2-4CF9-81B8-912CDAFF3C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7265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1BE3-D3F4-4E6E-ABFD-6FA8A70F0ACE}" type="datetimeFigureOut">
              <a:rPr lang="ru-RU" smtClean="0"/>
              <a:t>21.07.2021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916F4-7DA2-4CF9-81B8-912CDAFF3C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5746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1BE3-D3F4-4E6E-ABFD-6FA8A70F0ACE}" type="datetimeFigureOut">
              <a:rPr lang="ru-RU" smtClean="0"/>
              <a:t>21.07.2021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916F4-7DA2-4CF9-81B8-912CDAFF3C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9226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1BE3-D3F4-4E6E-ABFD-6FA8A70F0ACE}" type="datetimeFigureOut">
              <a:rPr lang="ru-RU" smtClean="0"/>
              <a:t>21.07.2021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916F4-7DA2-4CF9-81B8-912CDAFF3C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8654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1BE3-D3F4-4E6E-ABFD-6FA8A70F0ACE}" type="datetimeFigureOut">
              <a:rPr lang="ru-RU" smtClean="0"/>
              <a:t>21.07.2021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916F4-7DA2-4CF9-81B8-912CDAFF3C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2423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1BE3-D3F4-4E6E-ABFD-6FA8A70F0ACE}" type="datetimeFigureOut">
              <a:rPr lang="ru-RU" smtClean="0"/>
              <a:t>21.07.2021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916F4-7DA2-4CF9-81B8-912CDAFF3C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1946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AF1BE3-D3F4-4E6E-ABFD-6FA8A70F0ACE}" type="datetimeFigureOut">
              <a:rPr lang="ru-RU" smtClean="0"/>
              <a:t>21.07.2021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2916F4-7DA2-4CF9-81B8-912CDAFF3C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6369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0"/>
            <a:ext cx="12191999" cy="540913"/>
          </a:xfrm>
          <a:solidFill>
            <a:schemeClr val="accent4">
              <a:lumMod val="20000"/>
              <a:lumOff val="80000"/>
              <a:alpha val="57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1800" dirty="0" smtClean="0">
                <a:latin typeface="Arial Black" panose="020B0A04020102020204" pitchFamily="34" charset="0"/>
              </a:rPr>
              <a:t>Информация по объемам потребления за 1-ое полугодие 2021 по ТОО «Павлодар-Водоканал»</a:t>
            </a:r>
            <a:r>
              <a:rPr lang="ru-RU" sz="2000" dirty="0" smtClean="0">
                <a:latin typeface="Arial Black" panose="020B0A04020102020204" pitchFamily="34" charset="0"/>
              </a:rPr>
              <a:t/>
            </a:r>
            <a:br>
              <a:rPr lang="ru-RU" sz="2000" dirty="0" smtClean="0">
                <a:latin typeface="Arial Black" panose="020B0A04020102020204" pitchFamily="34" charset="0"/>
              </a:rPr>
            </a:br>
            <a:endParaRPr lang="ru-RU" sz="2000" dirty="0">
              <a:latin typeface="Arial Black" panose="020B0A04020102020204" pitchFamily="34" charset="0"/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/>
          </p:nvPr>
        </p:nvGraphicFramePr>
        <p:xfrm>
          <a:off x="249310" y="572642"/>
          <a:ext cx="11409290" cy="5960277"/>
        </p:xfrm>
        <a:graphic>
          <a:graphicData uri="http://schemas.openxmlformats.org/drawingml/2006/table">
            <a:tbl>
              <a:tblPr bandRow="1">
                <a:tableStyleId>{8799B23B-EC83-4686-B30A-512413B5E67A}</a:tableStyleId>
              </a:tblPr>
              <a:tblGrid>
                <a:gridCol w="3464803"/>
                <a:gridCol w="1380088"/>
                <a:gridCol w="1106947"/>
                <a:gridCol w="1193202"/>
                <a:gridCol w="1250706"/>
                <a:gridCol w="1506772"/>
                <a:gridCol w="1506772"/>
              </a:tblGrid>
              <a:tr h="764839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услуги, потребители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Предусмотрено в утв. тар сметах 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</a:t>
                      </a:r>
                      <a:r>
                        <a:rPr lang="ru-RU" sz="14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первое полугодие 2021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</a:t>
                      </a:r>
                    </a:p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Фактическое исполнение 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первое полугодие  2021 год</a:t>
                      </a:r>
                    </a:p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Отклонения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4183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</a:p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тыс.м</a:t>
                      </a:r>
                      <a:r>
                        <a:rPr lang="ru-RU" sz="1400" u="none" strike="noStrike" baseline="300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</a:t>
                      </a:r>
                      <a:endParaRPr lang="ru-RU" sz="1400" b="0" i="0" u="none" strike="noStrike" baseline="30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</a:p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млн.тенге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тыс.м</a:t>
                      </a:r>
                      <a:r>
                        <a:rPr lang="ru-RU" sz="1400" u="none" strike="noStrike" baseline="300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</a:t>
                      </a:r>
                      <a:endParaRPr lang="ru-RU" sz="1400" b="0" i="0" u="none" strike="noStrike" baseline="300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Доход, </a:t>
                      </a:r>
                      <a:r>
                        <a:rPr lang="ru-RU" sz="140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млн..тенге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7020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Объем,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Доход,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0381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Подача питьевой воды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10621,0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871,4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10908,8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845,6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</a:tr>
              <a:tr h="20381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 по группам: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</a:tr>
              <a:tr h="35930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изические 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лица, имеющие 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ИПУ воды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5339,3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175,8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4368,7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143,8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-18,2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-18,2</a:t>
                      </a:r>
                    </a:p>
                  </a:txBody>
                  <a:tcPr marL="0" marR="0" marT="0" marB="0" anchor="ctr"/>
                </a:tc>
              </a:tr>
              <a:tr h="407638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изические 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лица, не имеющие </a:t>
                      </a:r>
                      <a:endParaRPr lang="ru-RU" sz="14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b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индивидуальных 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приборов учета воды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2287,6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3892,1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192,3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70,2</a:t>
                      </a:r>
                    </a:p>
                  </a:txBody>
                  <a:tcPr marL="0" marR="0" marT="0" marB="0" anchor="ctr"/>
                </a:tc>
              </a:tr>
              <a:tr h="20381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Бюджетные организации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787,2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285,6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707,3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251,2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-10,1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0381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потребители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296,9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1940,8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258,4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-12,1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0381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0381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Подача технической 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воды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12643,7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367,5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14258,2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416,9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0381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нужды населения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1036,1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991,4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0381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производственные нужды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11607,6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356,4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13266,8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406,3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0381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0381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Отвод и очистка сточных вод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9990,8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678,9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10308,2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620,2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-8,6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0381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 по группам: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0381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Физические 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лица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7147,4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144,1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7804,5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157,3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0381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Бюджетные организации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837,9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212,9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729,4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181,1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-12,9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-14,9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0381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потребители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2005,6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321,9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1774,3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281,7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-11,5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-12,5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0381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1917,8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1882,7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528714" y="6591764"/>
            <a:ext cx="3431144" cy="266236"/>
          </a:xfrm>
        </p:spPr>
        <p:txBody>
          <a:bodyPr/>
          <a:lstStyle/>
          <a:p>
            <a:fld id="{E4FA757B-C56D-42D8-A6B4-56D3C88BFEB7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3157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197</Words>
  <Application>Microsoft Office PowerPoint</Application>
  <PresentationFormat>Широкоэкранный</PresentationFormat>
  <Paragraphs>107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Times New Roman</vt:lpstr>
      <vt:lpstr>Тема Office</vt:lpstr>
      <vt:lpstr>Информация по объемам потребления за 1-ое полугодие 2021 по ТОО «Павлодар-Водоканал»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Информация по объемам потребления за 1-ое полугодие 2021 по ТОО «Павлодар-Водоканал» </dc:title>
  <dc:creator>Самойлов Александр</dc:creator>
  <cp:lastModifiedBy>Самойлов Александр</cp:lastModifiedBy>
  <cp:revision>1</cp:revision>
  <dcterms:created xsi:type="dcterms:W3CDTF">2021-07-21T03:37:00Z</dcterms:created>
  <dcterms:modified xsi:type="dcterms:W3CDTF">2021-07-21T03:37:14Z</dcterms:modified>
</cp:coreProperties>
</file>